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79" y="-8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94F1002-EAA4-4D1C-8941-6987B1FDBFE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C8F5476-DC54-46AD-854A-86CDC3CD2CEC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279BA-7F93-404F-9A0E-71BCE0DD70CD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45DCFB-9D40-43F0-8EC0-3B57A6E45927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2AFDB6-EE76-45A1-8115-3EE349F1AF98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469BB1-35E2-475C-93F4-D11B92EF7FB2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35AA8B-DBBF-40C2-B868-27A20271C26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18C4C-22DB-4DA4-8F76-29954ACC1D73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C28F0-99C0-41A2-BF90-1BC01BAA69DE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C784C-02A5-4F26-A64D-E5E66B215746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B217BA-38DD-4F3D-A7CF-4466A8D72F3B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048172-726B-42CC-9821-092DCC1AF41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979D72-F28D-408D-B737-218E43B4C51F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94F"/>
            </a:gs>
            <a:gs pos="100000">
              <a:srgbClr val="C4A000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it-IT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it-IT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6ACBF2C-371E-48DC-95E3-EE3B93B00694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it-IT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it-IT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76360" y="609840"/>
            <a:ext cx="9071640" cy="1262160"/>
          </a:xfrm>
          <a:noFill/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600" dirty="0">
                <a:ln w="0">
                  <a:solidFill>
                    <a:srgbClr val="0000FF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  <a:latin typeface="Linux Libertine G" pitchFamily="18"/>
              </a:rPr>
              <a:t>Istituto Comprensivo di </a:t>
            </a:r>
            <a:r>
              <a:rPr lang="it-IT" sz="3600" dirty="0" err="1">
                <a:ln w="0">
                  <a:solidFill>
                    <a:srgbClr val="0000FF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  <a:latin typeface="Linux Libertine G" pitchFamily="18"/>
              </a:rPr>
              <a:t>Gandino</a:t>
            </a:r>
            <a:r>
              <a:rPr lang="it-IT" sz="3600" dirty="0">
                <a:ln w="0">
                  <a:solidFill>
                    <a:srgbClr val="0000FF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  <a:latin typeface="Linux Libertine G" pitchFamily="18"/>
              </a:rPr>
              <a:t/>
            </a:r>
            <a:br>
              <a:rPr lang="it-IT" sz="3600" dirty="0">
                <a:ln w="0">
                  <a:solidFill>
                    <a:srgbClr val="0000FF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  <a:latin typeface="Linux Libertine G" pitchFamily="18"/>
              </a:rPr>
            </a:br>
            <a:r>
              <a:rPr lang="it-IT" sz="3600" dirty="0">
                <a:ln w="0">
                  <a:solidFill>
                    <a:srgbClr val="0000FF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  <a:latin typeface="Linux Libertine G" pitchFamily="18"/>
              </a:rPr>
              <a:t>plesso di </a:t>
            </a:r>
            <a:r>
              <a:rPr lang="it-IT" sz="3600" dirty="0" err="1">
                <a:ln w="0">
                  <a:solidFill>
                    <a:srgbClr val="0000FF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  <a:latin typeface="Linux Libertine G" pitchFamily="18"/>
              </a:rPr>
              <a:t>Casnigo</a:t>
            </a:r>
            <a:endParaRPr lang="it-IT" sz="3600" dirty="0">
              <a:ln w="0">
                <a:solidFill>
                  <a:srgbClr val="0000FF"/>
                </a:solidFill>
                <a:prstDash val="solid"/>
              </a:ln>
              <a:noFill/>
              <a:effectLst>
                <a:outerShdw dist="17961" dir="2700000">
                  <a:scrgbClr r="0" g="0" b="0"/>
                </a:outerShdw>
              </a:effectLst>
              <a:latin typeface="Linux Libertine G" pitchFamily="1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68959" y="2232000"/>
            <a:ext cx="8447040" cy="4104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mmo\Desktop\f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1619597"/>
            <a:ext cx="7620000" cy="432435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007864" y="2411685"/>
            <a:ext cx="79928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15000" b="1" i="1" cap="none" spc="0" dirty="0" smtClean="0">
                <a:ln/>
                <a:solidFill>
                  <a:srgbClr val="FF0000"/>
                </a:solidFill>
                <a:effectLst/>
                <a:latin typeface="Arial Narrow" pitchFamily="34" charset="0"/>
              </a:rPr>
              <a:t>GRAZIE!!!</a:t>
            </a:r>
            <a:endParaRPr lang="it-IT" sz="15000" b="1" i="1" cap="none" spc="0" dirty="0">
              <a:ln/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55936" y="2267669"/>
            <a:ext cx="6570000" cy="492732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503808" y="467469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smtClean="0">
                <a:ln w="0">
                  <a:solidFill>
                    <a:srgbClr val="FF6600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</a:rPr>
              <a:t>Gli </a:t>
            </a:r>
            <a:r>
              <a:rPr lang="it-IT" dirty="0">
                <a:ln w="0">
                  <a:solidFill>
                    <a:srgbClr val="FF6600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</a:rPr>
              <a:t>alunni delle classi </a:t>
            </a:r>
            <a:r>
              <a:rPr lang="it-IT" dirty="0" smtClean="0">
                <a:ln w="0">
                  <a:solidFill>
                    <a:srgbClr val="FF6600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</a:rPr>
              <a:t>I </a:t>
            </a:r>
            <a:r>
              <a:rPr lang="it-IT" dirty="0">
                <a:ln w="0">
                  <a:solidFill>
                    <a:srgbClr val="FF6600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</a:rPr>
              <a:t>e V</a:t>
            </a:r>
            <a:r>
              <a:rPr lang="it-IT" dirty="0" smtClean="0">
                <a:ln w="0">
                  <a:solidFill>
                    <a:srgbClr val="FF6600"/>
                  </a:solidFill>
                  <a:prstDash val="solid"/>
                </a:ln>
                <a:noFill/>
                <a:effectLst>
                  <a:outerShdw dist="17961" dir="2700000">
                    <a:scrgbClr r="0" g="0" b="0"/>
                  </a:outerShdw>
                </a:effectLst>
              </a:rPr>
              <a:t> accolgono i piccoli dell’Infanzia.... </a:t>
            </a:r>
            <a:endParaRPr lang="it-IT" dirty="0">
              <a:ln w="0">
                <a:solidFill>
                  <a:srgbClr val="FF6600"/>
                </a:solidFill>
                <a:prstDash val="solid"/>
              </a:ln>
              <a:noFill/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92000" y="3456000"/>
            <a:ext cx="4426920" cy="331992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263999" y="1274760"/>
            <a:ext cx="3388320" cy="254124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768000" y="4104000"/>
            <a:ext cx="2463480" cy="328500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-1296000" y="382680"/>
            <a:ext cx="9071640" cy="2256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>
                <a:ln w="0">
                  <a:solidFill>
                    <a:srgbClr val="66FF66"/>
                  </a:solidFill>
                  <a:prstDash val="solid"/>
                </a:ln>
                <a:solidFill>
                  <a:srgbClr val="0070C0"/>
                </a:solidFill>
                <a:latin typeface="Comic Sans MS" pitchFamily="66"/>
              </a:rPr>
              <a:t>Giochiamo </a:t>
            </a:r>
            <a:r>
              <a:rPr lang="it-IT" dirty="0" smtClean="0">
                <a:ln w="0">
                  <a:solidFill>
                    <a:srgbClr val="66FF66"/>
                  </a:solidFill>
                  <a:prstDash val="solid"/>
                </a:ln>
                <a:solidFill>
                  <a:srgbClr val="0070C0"/>
                </a:solidFill>
                <a:latin typeface="Comic Sans MS" pitchFamily="66"/>
              </a:rPr>
              <a:t>tutti insieme</a:t>
            </a:r>
            <a:r>
              <a:rPr lang="it-IT" dirty="0">
                <a:ln w="0">
                  <a:solidFill>
                    <a:srgbClr val="66FF66"/>
                  </a:solidFill>
                  <a:prstDash val="solid"/>
                </a:ln>
                <a:noFill/>
                <a:latin typeface="Comic Sans MS" pitchFamily="66"/>
              </a:rPr>
              <a:t>: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6000" i="1" dirty="0" err="1">
                <a:ln w="0">
                  <a:solidFill>
                    <a:srgbClr val="CC6699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MI</a:t>
            </a:r>
            <a:r>
              <a:rPr lang="it-IT" sz="6000" i="1" dirty="0">
                <a:ln w="0">
                  <a:solidFill>
                    <a:srgbClr val="CC6699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PRESENTO...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8000" y="288000"/>
            <a:ext cx="3888000" cy="291600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616000" y="288000"/>
            <a:ext cx="3840120" cy="288000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616000" y="4406759"/>
            <a:ext cx="3820320" cy="286524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5" name="Segnaposto immagine 4"/>
          <p:cNvPicPr>
            <a:picLocks noGrp="1" noChangeAspect="1"/>
          </p:cNvPicPr>
          <p:nvPr>
            <p:ph type="pic" idx="4294967295"/>
          </p:nvPr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03000" y="4376160"/>
            <a:ext cx="3861000" cy="2895839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sp>
        <p:nvSpPr>
          <p:cNvPr id="6" name="CasellaDiTesto 5"/>
          <p:cNvSpPr txBox="1"/>
          <p:nvPr/>
        </p:nvSpPr>
        <p:spPr>
          <a:xfrm>
            <a:off x="2087984" y="3203774"/>
            <a:ext cx="6055920" cy="792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0">
              <a:buNone/>
              <a:tabLst/>
            </a:pPr>
            <a:r>
              <a:rPr lang="it-IT" sz="6000" b="0" i="1" u="none" strike="noStrike" kern="1200" cap="none" dirty="0" err="1">
                <a:ln w="0">
                  <a:solidFill>
                    <a:srgbClr val="CC6699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17961" dir="2700000">
                    <a:scrgbClr r="0" g="0" b="0"/>
                  </a:outerShdw>
                </a:effectLst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MI</a:t>
            </a:r>
            <a:r>
              <a:rPr lang="it-IT" sz="6000" b="0" i="1" u="none" strike="noStrike" kern="1200" cap="none" dirty="0">
                <a:ln w="0">
                  <a:solidFill>
                    <a:srgbClr val="CC6699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17961" dir="2700000">
                    <a:scrgbClr r="0" g="0" b="0"/>
                  </a:outerShdw>
                </a:effectLst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 PRESENTO...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8000" y="1868760"/>
            <a:ext cx="3096359" cy="232236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527640" y="1872000"/>
            <a:ext cx="3096359" cy="232236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191839" y="4824000"/>
            <a:ext cx="1784160" cy="237924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5" name="Segnaposto immagine 4"/>
          <p:cNvPicPr>
            <a:picLocks noGrp="1" noChangeAspect="1"/>
          </p:cNvPicPr>
          <p:nvPr>
            <p:ph type="pic" idx="4294967295"/>
          </p:nvPr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696000" y="4752000"/>
            <a:ext cx="3268080" cy="245124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6" name="Segnaposto immagine 5"/>
          <p:cNvPicPr>
            <a:picLocks noGrp="1" noChangeAspect="1"/>
          </p:cNvPicPr>
          <p:nvPr>
            <p:ph type="pic" idx="4294967295"/>
          </p:nvPr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6768000" y="1868760"/>
            <a:ext cx="3096000" cy="232236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pic>
        <p:nvPicPr>
          <p:cNvPr id="7" name="Segnaposto immagine 6"/>
          <p:cNvPicPr>
            <a:picLocks noGrp="1" noChangeAspect="1"/>
          </p:cNvPicPr>
          <p:nvPr>
            <p:ph type="pic" idx="4294967295"/>
          </p:nvPr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235800" y="4766759"/>
            <a:ext cx="3148199" cy="2361240"/>
          </a:xfrm>
          <a:ln w="0">
            <a:solidFill>
              <a:srgbClr val="006633"/>
            </a:solidFill>
            <a:custDash>
              <a:ds d="0" sp="0"/>
            </a:custDash>
          </a:ln>
        </p:spPr>
      </p:pic>
      <p:sp>
        <p:nvSpPr>
          <p:cNvPr id="8" name="CasellaDiTesto 7"/>
          <p:cNvSpPr txBox="1"/>
          <p:nvPr/>
        </p:nvSpPr>
        <p:spPr>
          <a:xfrm>
            <a:off x="2448024" y="395461"/>
            <a:ext cx="6055920" cy="8528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0">
              <a:buNone/>
              <a:tabLst/>
            </a:pPr>
            <a:r>
              <a:rPr lang="it-IT" sz="6000" b="0" i="1" u="none" strike="noStrike" kern="1200" cap="none" dirty="0" err="1">
                <a:ln w="0">
                  <a:solidFill>
                    <a:srgbClr val="CC6699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17961" dir="2700000">
                    <a:scrgbClr r="0" g="0" b="0"/>
                  </a:outerShdw>
                </a:effectLst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MI</a:t>
            </a:r>
            <a:r>
              <a:rPr lang="it-IT" sz="6000" b="0" i="1" u="none" strike="noStrike" kern="1200" cap="none" dirty="0">
                <a:ln w="0">
                  <a:solidFill>
                    <a:srgbClr val="CC6699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17961" dir="2700000">
                    <a:scrgbClr r="0" g="0" b="0"/>
                  </a:outerShdw>
                </a:effectLst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 PRESENTO...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101584"/>
            <a:ext cx="9071640" cy="166199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b="1" i="1" dirty="0" smtClean="0">
                <a:solidFill>
                  <a:srgbClr val="FF33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Ascoltiamo </a:t>
            </a:r>
            <a:r>
              <a:rPr lang="it-IT" sz="5400" b="1" i="1" dirty="0">
                <a:solidFill>
                  <a:srgbClr val="FF33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il racconto </a:t>
            </a:r>
            <a:br>
              <a:rPr lang="it-IT" sz="5400" b="1" i="1" dirty="0">
                <a:solidFill>
                  <a:srgbClr val="FF33FF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it-IT" sz="5400" b="1" i="1" dirty="0">
                <a:solidFill>
                  <a:srgbClr val="FF33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“</a:t>
            </a:r>
            <a:r>
              <a:rPr lang="it-IT" sz="5400" b="1" i="1" dirty="0">
                <a:ln w="0">
                  <a:solidFill>
                    <a:srgbClr val="009999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L' Orso curioso</a:t>
            </a:r>
            <a:r>
              <a:rPr lang="it-IT" sz="5400" b="1" i="1" dirty="0">
                <a:solidFill>
                  <a:srgbClr val="FF33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”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51999" y="1944000"/>
            <a:ext cx="4043159" cy="5370120"/>
          </a:xfrm>
          <a:prstGeom prst="rect">
            <a:avLst/>
          </a:prstGeom>
          <a:noFill/>
          <a:ln w="0">
            <a:solidFill>
              <a:srgbClr val="3465A4"/>
            </a:solidFill>
            <a:custDash>
              <a:ds d="0" sp="0"/>
            </a:custDash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b="1" i="1" dirty="0" smtClean="0">
                <a:ln w="0">
                  <a:solidFill>
                    <a:srgbClr val="009999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Riordiniamo le sequenze della storia con l’aiuto degli alunni di classe V</a:t>
            </a:r>
            <a:endParaRPr lang="it-IT" b="1" i="1" dirty="0">
              <a:ln w="0">
                <a:solidFill>
                  <a:srgbClr val="009999"/>
                </a:solidFill>
                <a:prstDash val="solid"/>
              </a:ln>
              <a:solidFill>
                <a:schemeClr val="accent6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9600" y="1800000"/>
            <a:ext cx="3002400" cy="5337720"/>
          </a:xfrm>
          <a:ln w="0">
            <a:solidFill>
              <a:srgbClr val="3465A4"/>
            </a:solidFill>
            <a:custDash>
              <a:ds d="0" sp="0"/>
            </a:custDash>
          </a:ln>
        </p:spPr>
      </p:pic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840000" y="1800000"/>
            <a:ext cx="3037320" cy="5400000"/>
          </a:xfrm>
          <a:ln w="0">
            <a:solidFill>
              <a:srgbClr val="3465A4"/>
            </a:solidFill>
            <a:custDash>
              <a:ds d="0" sp="0"/>
            </a:custDash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671999" y="2047319"/>
            <a:ext cx="2898000" cy="5152680"/>
          </a:xfrm>
          <a:prstGeom prst="rect">
            <a:avLst/>
          </a:prstGeom>
          <a:noFill/>
          <a:ln w="0">
            <a:solidFill>
              <a:srgbClr val="3465A4"/>
            </a:solidFill>
            <a:custDash>
              <a:ds d="0" sp="0"/>
            </a:custDash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b="1" i="1" dirty="0" smtClean="0">
                <a:ln w="0">
                  <a:solidFill>
                    <a:srgbClr val="009999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Il riordino delle vignette... </a:t>
            </a:r>
            <a:endParaRPr lang="it-IT" sz="5400" b="1" i="1" dirty="0">
              <a:ln w="0">
                <a:solidFill>
                  <a:srgbClr val="009999"/>
                </a:solidFill>
                <a:prstDash val="solid"/>
              </a:ln>
              <a:solidFill>
                <a:schemeClr val="accent6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68280" y="1774080"/>
            <a:ext cx="3051720" cy="5425920"/>
          </a:xfrm>
          <a:ln w="0">
            <a:solidFill>
              <a:srgbClr val="3465A4"/>
            </a:solidFill>
            <a:custDash>
              <a:ds d="0" sp="0"/>
            </a:custDash>
          </a:ln>
        </p:spPr>
      </p:pic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034679" y="1800000"/>
            <a:ext cx="3037320" cy="5400000"/>
          </a:xfrm>
          <a:ln w="0">
            <a:solidFill>
              <a:srgbClr val="3465A4"/>
            </a:solidFill>
            <a:custDash>
              <a:ds d="0" sp="0"/>
            </a:custDash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 b="1" i="1" dirty="0" smtClean="0">
                <a:ln w="0">
                  <a:solidFill>
                    <a:srgbClr val="009999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Diamo sfogo alla FANTASIA usando i colori! </a:t>
            </a:r>
            <a:endParaRPr lang="it-IT" sz="4800" b="1" i="1" dirty="0">
              <a:ln w="0">
                <a:solidFill>
                  <a:srgbClr val="009999"/>
                </a:solidFill>
                <a:prstDash val="solid"/>
              </a:ln>
              <a:solidFill>
                <a:schemeClr val="accent6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93039" y="1800000"/>
            <a:ext cx="3054960" cy="5431320"/>
          </a:xfrm>
          <a:ln w="0">
            <a:solidFill>
              <a:srgbClr val="3465A4"/>
            </a:solidFill>
            <a:custDash>
              <a:ds d="0" sp="0"/>
            </a:custDash>
          </a:ln>
        </p:spPr>
      </p:pic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110999" y="1807560"/>
            <a:ext cx="3033000" cy="5392440"/>
          </a:xfrm>
          <a:ln w="0">
            <a:solidFill>
              <a:srgbClr val="3465A4"/>
            </a:solidFill>
            <a:custDash>
              <a:ds d="0" sp="0"/>
            </a:custDash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56</Words>
  <Application>Microsoft Office PowerPoint</Application>
  <PresentationFormat>Personalizzato</PresentationFormat>
  <Paragraphs>10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Predefinito</vt:lpstr>
      <vt:lpstr>Istituto Comprensivo di Gandino plesso di Casnigo</vt:lpstr>
      <vt:lpstr>Gli alunni delle classi I e V accolgono i piccoli dell’Infanzia.... </vt:lpstr>
      <vt:lpstr>Giochiamo tutti insieme:   MI PRESENTO...</vt:lpstr>
      <vt:lpstr>Diapositiva 4</vt:lpstr>
      <vt:lpstr>Diapositiva 5</vt:lpstr>
      <vt:lpstr>Ascoltiamo il racconto  “L' Orso curioso”</vt:lpstr>
      <vt:lpstr>Riordiniamo le sequenze della storia con l’aiuto degli alunni di classe V</vt:lpstr>
      <vt:lpstr>Il riordino delle vignette... </vt:lpstr>
      <vt:lpstr>Diamo sfogo alla FANTASIA usando i colori!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di Gandino plesso di Casnigo</dc:title>
  <dc:creator>Mimmo</dc:creator>
  <cp:lastModifiedBy>Mimmo</cp:lastModifiedBy>
  <cp:revision>10</cp:revision>
  <dcterms:created xsi:type="dcterms:W3CDTF">2016-06-13T09:20:37Z</dcterms:created>
  <dcterms:modified xsi:type="dcterms:W3CDTF">2016-06-23T17:37:01Z</dcterms:modified>
</cp:coreProperties>
</file>