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 advClick="0" advTm="1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latin typeface="Times New Roman"/>
              </a:rPr>
              <a:t>&lt;data/ora&gt;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400" spc="-1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EE8505F-0037-4A77-869D-86DF543CE6F3}" type="slidenum">
              <a:rPr lang="it-IT" sz="1400" spc="-1">
                <a:latin typeface="Times New Roman"/>
              </a:rPr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4000">
    <p:dissolve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360" y="2016000"/>
            <a:ext cx="9071640" cy="250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LA CLASSE QUARTA
DI CASNIGO
presenta
SCUOLA E BICI INSIEME</a:t>
            </a:r>
            <a:endParaRPr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4" y="207937"/>
            <a:ext cx="8897965" cy="49939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1222" y="5351473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cap="all" dirty="0" smtClean="0"/>
              <a:t>DOPO LA </a:t>
            </a:r>
            <a:r>
              <a:rPr lang="it-IT" sz="3600" cap="all" dirty="0" smtClean="0"/>
              <a:t>FATICA,</a:t>
            </a:r>
          </a:p>
          <a:p>
            <a:pPr algn="ctr"/>
            <a:r>
              <a:rPr lang="it-IT" sz="3600" cap="all" dirty="0" smtClean="0"/>
              <a:t>UN </a:t>
            </a:r>
            <a:r>
              <a:rPr lang="it-IT" sz="3600" cap="all" dirty="0" smtClean="0"/>
              <a:t>Po’ </a:t>
            </a:r>
            <a:r>
              <a:rPr lang="it-IT" sz="3600" cap="all" dirty="0" err="1" smtClean="0"/>
              <a:t>DI</a:t>
            </a:r>
            <a:r>
              <a:rPr lang="it-IT" sz="3600" cap="all" dirty="0" smtClean="0"/>
              <a:t> MERITATO </a:t>
            </a:r>
            <a:r>
              <a:rPr lang="it-IT" sz="3600" cap="all" dirty="0" smtClean="0"/>
              <a:t>RELAX.</a:t>
            </a:r>
            <a:endParaRPr lang="it-IT" sz="3600" cap="all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304503"/>
            <a:ext cx="4000528" cy="71278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54560" y="922317"/>
            <a:ext cx="41434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 smtClean="0"/>
              <a:t>LA TERZA </a:t>
            </a:r>
            <a:r>
              <a:rPr lang="it-IT" sz="2400" cap="all" dirty="0" err="1" smtClean="0"/>
              <a:t>ATTIVITà</a:t>
            </a:r>
            <a:r>
              <a:rPr lang="it-IT" sz="2400" cap="all" dirty="0" smtClean="0"/>
              <a:t> SI è SVOLTA LUNGO IL PERCORSO </a:t>
            </a:r>
            <a:endParaRPr lang="it-IT" sz="2400" cap="all" dirty="0" smtClean="0"/>
          </a:p>
          <a:p>
            <a:pPr algn="ctr"/>
            <a:r>
              <a:rPr lang="it-IT" sz="2400" cap="all" dirty="0" smtClean="0"/>
              <a:t>CICLO-PEDONALE.</a:t>
            </a:r>
          </a:p>
          <a:p>
            <a:pPr algn="ctr"/>
            <a:endParaRPr lang="it-IT" sz="2400" cap="all" dirty="0" smtClean="0"/>
          </a:p>
          <a:p>
            <a:pPr algn="ctr"/>
            <a:r>
              <a:rPr lang="it-IT" sz="2400" cap="all" dirty="0" smtClean="0"/>
              <a:t>QUI DUE SPECIALISTI </a:t>
            </a:r>
            <a:r>
              <a:rPr lang="it-IT" sz="2400" cap="all" dirty="0" err="1" smtClean="0"/>
              <a:t>CI</a:t>
            </a:r>
            <a:r>
              <a:rPr lang="it-IT" sz="2400" cap="all" dirty="0" smtClean="0"/>
              <a:t> HANNO SPIEGATO MOLTO BENE CHE LUNGO QUESTI TIPI </a:t>
            </a:r>
            <a:r>
              <a:rPr lang="it-IT" sz="2400" cap="all" dirty="0" err="1" smtClean="0"/>
              <a:t>DI</a:t>
            </a:r>
            <a:r>
              <a:rPr lang="it-IT" sz="2400" cap="all" dirty="0" smtClean="0"/>
              <a:t> PERCORSI BISOGNA PORRE MOLTA ATTENZIONE AI PEDONI E ALLE ALTRE BICICLETTE.</a:t>
            </a:r>
          </a:p>
          <a:p>
            <a:pPr algn="ctr"/>
            <a:r>
              <a:rPr lang="it-IT" sz="2400" cap="all" dirty="0" smtClean="0"/>
              <a:t>È FONDAMENTALE MANTENERE UNA </a:t>
            </a:r>
            <a:r>
              <a:rPr lang="it-IT" sz="2400" cap="all" dirty="0" err="1" smtClean="0"/>
              <a:t>VELOCITà</a:t>
            </a:r>
            <a:r>
              <a:rPr lang="it-IT" sz="2400" cap="all" dirty="0" smtClean="0"/>
              <a:t> MODERATA E UNA GUIDA  ATTENTA.</a:t>
            </a:r>
            <a:endParaRPr lang="it-IT" sz="2400" cap="all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4" y="350813"/>
            <a:ext cx="3645028" cy="6494481"/>
          </a:xfrm>
          <a:prstGeom prst="rect">
            <a:avLst/>
          </a:prstGeom>
        </p:spPr>
      </p:pic>
      <p:pic>
        <p:nvPicPr>
          <p:cNvPr id="5" name="Immagine 4" descr="IMG-20180921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8" y="422251"/>
            <a:ext cx="3604933" cy="64230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54494" y="350813"/>
            <a:ext cx="1928826" cy="6769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 smtClean="0"/>
              <a:t>DOPO ABBIAMO SVOLTO UN ULTIMO PERCORSO: UN’ALTRA TIPOLOGIA </a:t>
            </a:r>
            <a:r>
              <a:rPr lang="it-IT" sz="2000" cap="all" dirty="0" err="1" smtClean="0"/>
              <a:t>DI</a:t>
            </a:r>
            <a:r>
              <a:rPr lang="it-IT" sz="2000" cap="all" dirty="0" smtClean="0"/>
              <a:t> GIMKANA</a:t>
            </a:r>
            <a:r>
              <a:rPr lang="it-IT" sz="2000" cap="all" dirty="0" smtClean="0"/>
              <a:t>.</a:t>
            </a:r>
          </a:p>
          <a:p>
            <a:endParaRPr lang="it-IT" sz="2000" cap="all" dirty="0" smtClean="0"/>
          </a:p>
          <a:p>
            <a:r>
              <a:rPr lang="it-IT" sz="2000" cap="all" dirty="0" smtClean="0"/>
              <a:t>QUI ABBIAMO SVOLTO UNO SLALOM IMPARANDO </a:t>
            </a:r>
            <a:r>
              <a:rPr lang="it-IT" sz="2000" cap="all" dirty="0" err="1" smtClean="0"/>
              <a:t>COSì</a:t>
            </a:r>
            <a:r>
              <a:rPr lang="it-IT" sz="2000" cap="all" dirty="0" smtClean="0"/>
              <a:t> A MANOVRARE LA BICICLETTA ANCHE NELLE CURVE E NEI TORNANTI.</a:t>
            </a:r>
            <a:endParaRPr lang="it-IT" sz="2000" cap="all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-20180921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4" y="422251"/>
            <a:ext cx="8018874" cy="45005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11288" y="5137159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COME CONCLUSIONE DELLA PIACEVOLE MATTINATA ABBIAMO VISTO IL “CAMPETTO” UTILIZZATO PER I CORSI </a:t>
            </a:r>
            <a:r>
              <a:rPr lang="it-IT" sz="2800" dirty="0" err="1" smtClean="0"/>
              <a:t>DI</a:t>
            </a:r>
            <a:r>
              <a:rPr lang="it-IT" sz="2800" dirty="0" smtClean="0"/>
              <a:t> BICI CAMPESTRE.</a:t>
            </a:r>
            <a:endParaRPr lang="it-IT" sz="2800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80921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0" y="3851275"/>
            <a:ext cx="5817663" cy="3265163"/>
          </a:xfrm>
          <a:prstGeom prst="rect">
            <a:avLst/>
          </a:prstGeom>
        </p:spPr>
      </p:pic>
      <p:pic>
        <p:nvPicPr>
          <p:cNvPr id="3" name="Immagine 2" descr="IMG-20180921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1" y="350813"/>
            <a:ext cx="5786478" cy="324766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11948" y="1779573"/>
            <a:ext cx="2786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 smtClean="0"/>
              <a:t>LA MATTINATA SI è </a:t>
            </a:r>
            <a:r>
              <a:rPr lang="it-IT" sz="2800" cap="all" dirty="0" err="1" smtClean="0"/>
              <a:t>CONCLUSA</a:t>
            </a:r>
            <a:r>
              <a:rPr lang="it-IT" sz="2800" cap="all" dirty="0" err="1" smtClean="0"/>
              <a:t>…</a:t>
            </a:r>
            <a:endParaRPr lang="it-IT" sz="2800" cap="all" dirty="0" smtClean="0"/>
          </a:p>
          <a:p>
            <a:pPr algn="ctr"/>
            <a:endParaRPr lang="it-IT" sz="2800" cap="all" dirty="0" smtClean="0"/>
          </a:p>
          <a:p>
            <a:pPr algn="ctr"/>
            <a:r>
              <a:rPr lang="it-IT" sz="2800" cap="all" dirty="0" smtClean="0"/>
              <a:t>è </a:t>
            </a:r>
            <a:r>
              <a:rPr lang="it-IT" sz="2800" cap="all" dirty="0" smtClean="0"/>
              <a:t>STATA UNA PIACEVOLE ESPERIENZA CHE </a:t>
            </a:r>
            <a:r>
              <a:rPr lang="it-IT" sz="2800" cap="all" dirty="0" err="1" smtClean="0"/>
              <a:t>CI</a:t>
            </a:r>
            <a:r>
              <a:rPr lang="it-IT" sz="2800" cap="all" dirty="0" smtClean="0"/>
              <a:t> HA ARRICCHITO</a:t>
            </a:r>
            <a:r>
              <a:rPr lang="it-IT" sz="3200" cap="all" dirty="0" smtClean="0"/>
              <a:t>.</a:t>
            </a:r>
            <a:endParaRPr lang="it-IT" sz="3200" cap="all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56" y="279375"/>
            <a:ext cx="877429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682726" y="5494349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OCR A Extended" pitchFamily="50" charset="0"/>
              </a:rPr>
              <a:t>REALIZZATO DAGLI ALUNNI </a:t>
            </a:r>
          </a:p>
          <a:p>
            <a:pPr algn="ctr"/>
            <a:r>
              <a:rPr lang="it-IT" sz="2400" dirty="0" err="1" smtClean="0">
                <a:latin typeface="OCR A Extended" pitchFamily="50" charset="0"/>
              </a:rPr>
              <a:t>DI</a:t>
            </a:r>
            <a:r>
              <a:rPr lang="it-IT" sz="2400" dirty="0" smtClean="0">
                <a:latin typeface="OCR A Extended" pitchFamily="50" charset="0"/>
              </a:rPr>
              <a:t> CLASSE QUARTA </a:t>
            </a:r>
            <a:r>
              <a:rPr lang="it-IT" sz="2400" dirty="0" err="1" smtClean="0">
                <a:latin typeface="OCR A Extended" pitchFamily="50" charset="0"/>
              </a:rPr>
              <a:t>DI</a:t>
            </a:r>
            <a:r>
              <a:rPr lang="it-IT" sz="2400" dirty="0" smtClean="0">
                <a:latin typeface="OCR A Extended" pitchFamily="50" charset="0"/>
              </a:rPr>
              <a:t> CASNIGO </a:t>
            </a:r>
          </a:p>
          <a:p>
            <a:pPr algn="ctr"/>
            <a:r>
              <a:rPr lang="it-IT" sz="2400" dirty="0" smtClean="0">
                <a:latin typeface="OCR A Extended" pitchFamily="50" charset="0"/>
              </a:rPr>
              <a:t>CON LE INSEGNANTI</a:t>
            </a:r>
          </a:p>
          <a:p>
            <a:pPr algn="ctr"/>
            <a:r>
              <a:rPr lang="it-IT" sz="2400" dirty="0" smtClean="0">
                <a:latin typeface="OCR A Extended" pitchFamily="50" charset="0"/>
              </a:rPr>
              <a:t> GIOVANNA ED ELISABETTA</a:t>
            </a:r>
            <a:endParaRPr lang="it-IT" sz="2400" dirty="0">
              <a:latin typeface="OCR A Extended" pitchFamily="50" charset="0"/>
            </a:endParaRPr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792000" y="936000"/>
            <a:ext cx="3240000" cy="5773320"/>
          </a:xfrm>
          <a:prstGeom prst="rect">
            <a:avLst/>
          </a:prstGeom>
          <a:ln>
            <a:noFill/>
          </a:ln>
        </p:spPr>
      </p:pic>
      <p:sp>
        <p:nvSpPr>
          <p:cNvPr id="41" name="TextShape 1"/>
          <p:cNvSpPr txBox="1"/>
          <p:nvPr/>
        </p:nvSpPr>
        <p:spPr>
          <a:xfrm>
            <a:off x="4896000" y="1368000"/>
            <a:ext cx="446400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4754560" y="2208200"/>
            <a:ext cx="4786346" cy="42862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it-IT" sz="1800" cap="all" spc="-1" dirty="0">
                <a:latin typeface="Arial"/>
              </a:rPr>
              <a:t>NOI</a:t>
            </a:r>
            <a:r>
              <a:rPr lang="it-IT" sz="1800" cap="all" spc="-1" dirty="0" smtClean="0">
                <a:latin typeface="Arial"/>
              </a:rPr>
              <a:t>,</a:t>
            </a:r>
          </a:p>
          <a:p>
            <a:r>
              <a:rPr lang="it-IT" sz="1800" cap="all" spc="-1" dirty="0" smtClean="0">
                <a:latin typeface="Arial"/>
              </a:rPr>
              <a:t>CLASSE </a:t>
            </a:r>
            <a:r>
              <a:rPr lang="it-IT" sz="1800" cap="all" spc="-1" dirty="0">
                <a:latin typeface="Arial"/>
              </a:rPr>
              <a:t>QUARTA </a:t>
            </a:r>
            <a:r>
              <a:rPr lang="it-IT" sz="1800" cap="all" spc="-1" dirty="0" err="1">
                <a:latin typeface="Arial"/>
              </a:rPr>
              <a:t>DI</a:t>
            </a:r>
            <a:r>
              <a:rPr lang="it-IT" sz="1800" cap="all" spc="-1" dirty="0">
                <a:latin typeface="Arial"/>
              </a:rPr>
              <a:t> CASNIGO</a:t>
            </a:r>
            <a:r>
              <a:rPr lang="it-IT" sz="1800" cap="all" spc="-1" dirty="0" smtClean="0">
                <a:latin typeface="Arial"/>
              </a:rPr>
              <a:t>,</a:t>
            </a:r>
          </a:p>
          <a:p>
            <a:r>
              <a:rPr lang="it-IT" sz="1800" cap="all" spc="-1" dirty="0" smtClean="0">
                <a:latin typeface="Arial"/>
              </a:rPr>
              <a:t>GIOVEDI </a:t>
            </a:r>
            <a:r>
              <a:rPr lang="it-IT" sz="1800" cap="all" spc="-1" dirty="0">
                <a:latin typeface="Arial"/>
              </a:rPr>
              <a:t>20 SETTEMBRE 2018, </a:t>
            </a:r>
            <a:endParaRPr lang="it-IT" sz="1800" cap="all" spc="-1" dirty="0" smtClean="0">
              <a:latin typeface="Arial"/>
            </a:endParaRPr>
          </a:p>
          <a:p>
            <a:r>
              <a:rPr lang="it-IT" sz="1800" cap="all" spc="-1" dirty="0" smtClean="0">
                <a:latin typeface="Arial"/>
              </a:rPr>
              <a:t>SIAMO </a:t>
            </a:r>
            <a:r>
              <a:rPr lang="it-IT" sz="1800" cap="all" spc="-1" dirty="0">
                <a:latin typeface="Arial"/>
              </a:rPr>
              <a:t>PARTITI A PIEDI PER PARTECIPARE AL </a:t>
            </a:r>
            <a:r>
              <a:rPr lang="it-IT" sz="1800" cap="all" spc="-1" dirty="0" smtClean="0">
                <a:latin typeface="Arial"/>
              </a:rPr>
              <a:t>MEETING</a:t>
            </a:r>
          </a:p>
          <a:p>
            <a:endParaRPr lang="it-IT" sz="1800" cap="all" spc="-1" dirty="0" smtClean="0">
              <a:latin typeface="Arial"/>
            </a:endParaRPr>
          </a:p>
          <a:p>
            <a:r>
              <a:rPr lang="it-IT" sz="1800" cap="all" spc="-1" dirty="0" smtClean="0">
                <a:latin typeface="Arial"/>
              </a:rPr>
              <a:t> </a:t>
            </a:r>
            <a:r>
              <a:rPr lang="it-IT" sz="2400" b="1" cap="all" spc="-1" dirty="0">
                <a:latin typeface="Arial"/>
              </a:rPr>
              <a:t>“SCUOLA E BICI INSIEME</a:t>
            </a:r>
            <a:r>
              <a:rPr lang="it-IT" sz="2400" b="1" cap="all" spc="-1" dirty="0" smtClean="0">
                <a:latin typeface="Arial"/>
              </a:rPr>
              <a:t>”</a:t>
            </a:r>
          </a:p>
          <a:p>
            <a:endParaRPr lang="it-IT" sz="2400" b="1" cap="all" spc="-1" dirty="0" smtClean="0">
              <a:latin typeface="Arial"/>
            </a:endParaRPr>
          </a:p>
          <a:p>
            <a:r>
              <a:rPr lang="it-IT" sz="1800" cap="all" spc="-1" dirty="0" smtClean="0">
                <a:latin typeface="Arial"/>
              </a:rPr>
              <a:t> </a:t>
            </a:r>
            <a:r>
              <a:rPr lang="it-IT" sz="1800" cap="all" spc="-1" dirty="0">
                <a:latin typeface="Arial"/>
              </a:rPr>
              <a:t>CHE SI è SVOLTO IN </a:t>
            </a:r>
            <a:r>
              <a:rPr lang="it-IT" sz="1800" cap="all" spc="-1" dirty="0" err="1">
                <a:latin typeface="Arial"/>
              </a:rPr>
              <a:t>LOCALITà</a:t>
            </a:r>
            <a:r>
              <a:rPr lang="it-IT" sz="1800" cap="all" spc="-1" dirty="0">
                <a:latin typeface="Arial"/>
              </a:rPr>
              <a:t> ASCIUTTO</a:t>
            </a:r>
            <a:r>
              <a:rPr lang="it-IT" sz="1800" cap="all" spc="-1" dirty="0" smtClean="0">
                <a:latin typeface="Arial"/>
              </a:rPr>
              <a:t>, </a:t>
            </a:r>
            <a:r>
              <a:rPr lang="it-IT" sz="1800" cap="all" spc="-1" dirty="0">
                <a:latin typeface="Arial"/>
              </a:rPr>
              <a:t>NEL PARCHEGGIO DELLE PISCINE A CASNIGO</a:t>
            </a:r>
            <a:endParaRPr cap="all"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/>
          <p:nvPr/>
        </p:nvPicPr>
        <p:blipFill>
          <a:blip r:embed="rId2"/>
          <a:stretch/>
        </p:blipFill>
        <p:spPr>
          <a:xfrm>
            <a:off x="504000" y="504000"/>
            <a:ext cx="3816000" cy="678852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4897436" y="2231999"/>
            <a:ext cx="4966564" cy="40481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it-IT" sz="2400" cap="all" spc="-1" dirty="0">
                <a:latin typeface="Arial"/>
              </a:rPr>
              <a:t>CASNIGO è STATA L'UNICA CLASSE AD ARRIVARE A PIEDI</a:t>
            </a:r>
            <a:r>
              <a:rPr lang="it-IT" sz="2400" cap="all" spc="-1" dirty="0" smtClean="0">
                <a:latin typeface="Arial"/>
              </a:rPr>
              <a:t>,</a:t>
            </a:r>
          </a:p>
          <a:p>
            <a:endParaRPr lang="it-IT" sz="2400" cap="all" spc="-1" dirty="0" smtClean="0">
              <a:latin typeface="Arial"/>
            </a:endParaRPr>
          </a:p>
          <a:p>
            <a:r>
              <a:rPr lang="it-IT" sz="2400" cap="all" spc="-1" dirty="0" smtClean="0">
                <a:latin typeface="Arial"/>
              </a:rPr>
              <a:t> </a:t>
            </a:r>
            <a:r>
              <a:rPr lang="it-IT" sz="2400" cap="all" spc="-1" dirty="0">
                <a:latin typeface="Arial"/>
              </a:rPr>
              <a:t>LA CLASSE </a:t>
            </a:r>
            <a:r>
              <a:rPr lang="it-IT" sz="2400" cap="all" spc="-1" dirty="0" err="1">
                <a:latin typeface="Arial"/>
              </a:rPr>
              <a:t>DI</a:t>
            </a:r>
            <a:r>
              <a:rPr lang="it-IT" sz="2400" cap="all" spc="-1" dirty="0">
                <a:latin typeface="Arial"/>
              </a:rPr>
              <a:t> CAZZANO è ARRIVATA IN BICICLETTA</a:t>
            </a:r>
            <a:r>
              <a:rPr lang="it-IT" sz="2400" cap="all" spc="-1" dirty="0" smtClean="0">
                <a:latin typeface="Arial"/>
              </a:rPr>
              <a:t>,</a:t>
            </a:r>
          </a:p>
          <a:p>
            <a:endParaRPr lang="it-IT" sz="2400" cap="all" spc="-1" dirty="0" smtClean="0">
              <a:latin typeface="Arial"/>
            </a:endParaRPr>
          </a:p>
          <a:p>
            <a:r>
              <a:rPr lang="it-IT" sz="2400" cap="all" spc="-1" dirty="0" smtClean="0">
                <a:latin typeface="Arial"/>
              </a:rPr>
              <a:t> </a:t>
            </a:r>
            <a:r>
              <a:rPr lang="it-IT" sz="2400" cap="all" spc="-1" dirty="0">
                <a:latin typeface="Arial"/>
              </a:rPr>
              <a:t>TUTTE LE ALTRE IN PULMAN</a:t>
            </a:r>
            <a:endParaRPr sz="2400" cap="all"/>
          </a:p>
          <a:p>
            <a:endParaRPr sz="2400"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/>
          <p:nvPr/>
        </p:nvPicPr>
        <p:blipFill>
          <a:blip r:embed="rId2"/>
          <a:stretch/>
        </p:blipFill>
        <p:spPr>
          <a:xfrm>
            <a:off x="576000" y="394200"/>
            <a:ext cx="5455440" cy="3061800"/>
          </a:xfrm>
          <a:prstGeom prst="rect">
            <a:avLst/>
          </a:prstGeom>
          <a:ln>
            <a:noFill/>
          </a:ln>
        </p:spPr>
      </p:pic>
      <p:pic>
        <p:nvPicPr>
          <p:cNvPr id="46" name="Immagine 45"/>
          <p:cNvPicPr/>
          <p:nvPr/>
        </p:nvPicPr>
        <p:blipFill>
          <a:blip r:embed="rId3"/>
          <a:stretch/>
        </p:blipFill>
        <p:spPr>
          <a:xfrm>
            <a:off x="648000" y="4394160"/>
            <a:ext cx="5256000" cy="294984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6750720" y="1031399"/>
            <a:ext cx="2376000" cy="59631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cap="all" spc="-1" dirty="0">
                <a:latin typeface="Arial"/>
              </a:rPr>
              <a:t>NEL PARCHEGGIO OGNI SCUOLA HA TROVATO IL PROPRIO SPAZIO PER LE BICICLETTE.</a:t>
            </a:r>
            <a:endParaRPr cap="all"/>
          </a:p>
          <a:p>
            <a:endParaRPr cap="all"/>
          </a:p>
          <a:p>
            <a:r>
              <a:rPr lang="it-IT" sz="1800" cap="all" spc="-1" dirty="0">
                <a:latin typeface="Arial"/>
              </a:rPr>
              <a:t>ABBIAMO POI RICEVUTO LE INDICAZIONI ORGANIZZATIVE PER L'INTERA MATTINATA.</a:t>
            </a:r>
            <a:endParaRPr cap="all"/>
          </a:p>
          <a:p>
            <a:endParaRPr cap="all"/>
          </a:p>
          <a:p>
            <a:r>
              <a:rPr lang="it-IT" sz="1800" cap="all" spc="-1" dirty="0">
                <a:latin typeface="Arial"/>
              </a:rPr>
              <a:t>LA NOSTRA CLASSE, ABBINATA ALLA CLASSE QUARTA </a:t>
            </a:r>
            <a:r>
              <a:rPr lang="it-IT" sz="1800" cap="all" spc="-1" dirty="0" err="1">
                <a:latin typeface="Arial"/>
              </a:rPr>
              <a:t>DI</a:t>
            </a:r>
            <a:r>
              <a:rPr lang="it-IT" sz="1800" cap="all" spc="-1" dirty="0">
                <a:latin typeface="Arial"/>
              </a:rPr>
              <a:t> PEIA, FACEVA PARTE DEL “GRUPPO C</a:t>
            </a:r>
            <a:r>
              <a:rPr lang="it-IT" sz="1800" cap="all" spc="-1" dirty="0" smtClean="0">
                <a:latin typeface="Arial"/>
              </a:rPr>
              <a:t>”.</a:t>
            </a:r>
            <a:endParaRPr cap="all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36" y="279375"/>
            <a:ext cx="7382456" cy="41434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54098" y="4708531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NEL PRIMO PERCORSO STRADALE IL VIGILE, </a:t>
            </a:r>
            <a:endParaRPr lang="it-IT" dirty="0" smtClean="0"/>
          </a:p>
          <a:p>
            <a:pPr algn="ctr"/>
            <a:r>
              <a:rPr lang="it-IT" dirty="0" smtClean="0"/>
              <a:t>COLUI </a:t>
            </a:r>
            <a:r>
              <a:rPr lang="it-IT" dirty="0" smtClean="0"/>
              <a:t>CHE HA IL DOVERE </a:t>
            </a:r>
            <a:r>
              <a:rPr lang="it-IT" dirty="0" err="1" smtClean="0"/>
              <a:t>DI</a:t>
            </a:r>
            <a:r>
              <a:rPr lang="it-IT" dirty="0" smtClean="0"/>
              <a:t> FAR RISPETTARE LE REGOLE STRADALI, </a:t>
            </a:r>
            <a:r>
              <a:rPr lang="it-IT" dirty="0" err="1" smtClean="0"/>
              <a:t>CI</a:t>
            </a:r>
            <a:r>
              <a:rPr lang="it-IT" dirty="0" smtClean="0"/>
              <a:t> HA SPIEGATO I VARI SIGNIFICATI DEI SEGNALI STRADALI SIA ORIZZONTALI CHE VERTICALI</a:t>
            </a:r>
            <a:r>
              <a:rPr lang="it-IT" dirty="0" smtClean="0"/>
              <a:t>.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ABBIAMO POI ESEGUITO TUTTO IL PERCORSO CON LA BICICLETTA IMPARANDO A TENERE SEMPRE E BENE LA DESTRA.</a:t>
            </a:r>
            <a:endParaRPr lang="it-IT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279376"/>
            <a:ext cx="5929354" cy="3327850"/>
          </a:xfrm>
          <a:prstGeom prst="rect">
            <a:avLst/>
          </a:prstGeom>
        </p:spPr>
      </p:pic>
      <p:pic>
        <p:nvPicPr>
          <p:cNvPr id="5" name="Immagine 4" descr="IMG-20180921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2" y="3994151"/>
            <a:ext cx="5904693" cy="33140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40510" y="993755"/>
            <a:ext cx="32861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SEGNI PRESENTI SULLA PAVIMENTAZIONE SONO TUTTI SEGNALI STRADALI ORIZZONTALI:</a:t>
            </a:r>
          </a:p>
          <a:p>
            <a:r>
              <a:rPr lang="it-IT" sz="2800" dirty="0" smtClean="0"/>
              <a:t>LE FRECCE </a:t>
            </a:r>
            <a:r>
              <a:rPr lang="it-IT" sz="2800" dirty="0" err="1" smtClean="0"/>
              <a:t>DI</a:t>
            </a:r>
            <a:r>
              <a:rPr lang="it-IT" sz="2800" dirty="0" smtClean="0"/>
              <a:t> DIREZIONE, DARE PRECEDENZA, LE STRISCE </a:t>
            </a:r>
            <a:r>
              <a:rPr lang="it-IT" sz="2800" dirty="0" err="1" smtClean="0"/>
              <a:t>PEDONALI…</a:t>
            </a:r>
            <a:endParaRPr lang="it-IT" sz="2800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4" y="493689"/>
            <a:ext cx="3500462" cy="6236902"/>
          </a:xfrm>
          <a:prstGeom prst="rect">
            <a:avLst/>
          </a:prstGeom>
        </p:spPr>
      </p:pic>
      <p:pic>
        <p:nvPicPr>
          <p:cNvPr id="5" name="Immagine 4" descr="IMG-20180921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20" y="565127"/>
            <a:ext cx="3429024" cy="61096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25932" y="1779573"/>
            <a:ext cx="1785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L’UNICA CLASSE CON UN MECCANICO PRESENTE ERA LA NOSTRA: 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ECCO </a:t>
            </a:r>
            <a:r>
              <a:rPr lang="it-IT" sz="2000" dirty="0" smtClean="0"/>
              <a:t>IL MECCANICO GIANMARIO AL LAVORO!</a:t>
            </a:r>
            <a:endParaRPr lang="it-IT" sz="2000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-20180921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350813"/>
            <a:ext cx="9240675" cy="51863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39850" y="6065853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COME SECONDO PERCORSO ABBIAMO FATTO UNA </a:t>
            </a:r>
            <a:r>
              <a:rPr lang="it-IT" sz="3200" dirty="0" smtClean="0"/>
              <a:t>GIMKANA.</a:t>
            </a:r>
            <a:endParaRPr lang="it-IT" sz="3200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921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8" y="350813"/>
            <a:ext cx="6145965" cy="3449423"/>
          </a:xfrm>
          <a:prstGeom prst="rect">
            <a:avLst/>
          </a:prstGeom>
        </p:spPr>
      </p:pic>
      <p:pic>
        <p:nvPicPr>
          <p:cNvPr id="5" name="Immagine 4" descr="IMG-20180921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8" y="3851275"/>
            <a:ext cx="6145965" cy="34494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54890" y="279375"/>
            <a:ext cx="2428892" cy="725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 smtClean="0"/>
              <a:t>LA GIMKANA  </a:t>
            </a:r>
            <a:r>
              <a:rPr lang="it-IT" sz="2400" cap="all" dirty="0" err="1" smtClean="0"/>
              <a:t>CI</a:t>
            </a:r>
            <a:r>
              <a:rPr lang="it-IT" sz="2400" cap="all" dirty="0" smtClean="0"/>
              <a:t> HA PERMESSO </a:t>
            </a:r>
            <a:r>
              <a:rPr lang="it-IT" sz="2400" cap="all" dirty="0" err="1" smtClean="0"/>
              <a:t>DI</a:t>
            </a:r>
            <a:r>
              <a:rPr lang="it-IT" sz="2400" cap="all" dirty="0" smtClean="0"/>
              <a:t> IMPARARE AD UTILIZZARE LA BICICLETTA ANCHE LUNGO PERCORSI Più </a:t>
            </a:r>
            <a:r>
              <a:rPr lang="it-IT" sz="2400" cap="all" dirty="0" smtClean="0"/>
              <a:t>COMPLICATI</a:t>
            </a:r>
          </a:p>
          <a:p>
            <a:r>
              <a:rPr lang="it-IT" sz="2400" cap="all" dirty="0" smtClean="0"/>
              <a:t>E </a:t>
            </a:r>
            <a:r>
              <a:rPr lang="it-IT" sz="2400" cap="all" dirty="0" smtClean="0"/>
              <a:t>QUI ABBIAMO POTUTO METTERE IN PRATICA L’UTILIZZO CORRETTO DELLA SEGNALETICA ORIZZONTALE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378</Words>
  <Application>LibreOffice/5.0.1.2$Windows_X86_64 LibreOffice_project/81898c9f5c0d43f3473ba111d7b351050be20261</Application>
  <PresentationFormat>Personalizzato</PresentationFormat>
  <Paragraphs>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Insegnante</dc:creator>
  <cp:lastModifiedBy>Insegnante</cp:lastModifiedBy>
  <cp:revision>23</cp:revision>
  <dcterms:created xsi:type="dcterms:W3CDTF">2018-09-24T07:44:54Z</dcterms:created>
  <dcterms:modified xsi:type="dcterms:W3CDTF">2018-10-04T08:25:08Z</dcterms:modified>
  <dc:language>it-IT</dc:language>
</cp:coreProperties>
</file>